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0" r:id="rId2"/>
    <p:sldId id="276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275" r:id="rId35"/>
    <p:sldId id="262" r:id="rId36"/>
    <p:sldId id="309" r:id="rId37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12DB69-6F14-4761-B520-68D87B3A6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C05978-7393-41BD-9855-738D9A91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A1F6F9-B4FE-4EAD-973A-08B95D7E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B1BD96-7BEC-4F0F-8403-114E2A7C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8DB000-9977-4668-BBB9-5735662D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5371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2C7061-54E9-47E4-9915-D6C63A5B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384D69-8491-4C64-ABDD-4E693D744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64F408-8F08-48FD-BD34-749BF965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A86A47-FDCD-419F-B395-FD746ABE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A251B1-DA08-4ED5-8D35-5C4C983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350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68F4D70-58E4-4C21-9919-84BEA1605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E9081C-98A1-46DC-BD9D-35AEABF91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097BD7-6C67-406A-9A93-39AA6D5D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9C2252-A439-4A25-AEFB-2EF9C779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EB0FE-2AE7-49D8-A676-017AFD06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571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5E4773-B7CE-4CAF-A056-BC9904A5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C96113-0BC6-4101-8EE4-0A4CFE0E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2A39C2-BE4A-44DF-BA34-6D37ED24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5C2860-F05F-40FA-B6DE-B0FE54E0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2A2BA3-26A0-487C-8468-AA5EEBCF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9102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CD217-A6DE-4802-9748-3E874496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AC6CD9-0D68-44B8-AEA2-2631F9D8F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83B8A8-380F-4F67-91FD-67D97F8D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0BE02-EF79-4888-B4BF-C3F7C18A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77618F-2345-404F-AD5C-5EE6EEB4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916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A1F766-999D-43B1-BEE6-108EB482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147C84-30F6-409A-81E3-380353C0A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0A358C-BEEF-4343-B50E-9D8A4C04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9A93E6-3958-4895-8BDB-EF01C5F1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3C33D-71B0-492C-BF9D-EA44D6C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D85C1F-5A84-4F7B-B928-F4D06AB7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3209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088FFE-7C5E-4A37-BD98-5062761C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8F5636-9DD4-4AB2-8D18-0A5F2F0C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3D65A0-FCE7-452E-89F2-A325D0743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2A0CD72-6B6E-4ABA-8E09-CBD8148ED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240CB7E-A537-4B55-B0BE-55942A57E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74B0BC-B9BA-49B4-8BD6-E34BA8D2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B2EC87-0540-47DA-BA93-303A9E99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553A227-5782-4DDA-9EAD-3A9D1875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3544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1D79A3-1BF8-4262-81FD-5F44CD93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C75A973-43C8-460B-935F-B1C9A496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56B6D2A-2C30-483E-830A-21812835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799C711-7024-470C-9DF5-F043B4B4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0452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DAF08A-B69B-4254-AD40-A3712A54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AF63A54-B9DC-4BA8-9466-C79B3868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367479-243A-44E2-A3A7-0D4E6241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147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A07905-3783-483B-9084-76769A41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2BC439-A181-42D2-8D94-24F3F6F9A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47E7C9-809D-4A0C-9289-9E29F1A3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61C589-0A00-45DB-B594-405C0ACE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A93197-141F-4E13-8427-6E914DDB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335024-A5FD-4E89-BC3C-9B0BDCEC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2051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8470D0-DFA5-4744-8246-3F035236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80B86F-0DA1-445E-A90E-5F99AF8BC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0E62CE-8ADA-4B95-B703-1C0091D54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0C8467-5889-4C1C-AC80-D50AE884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3481AC-532E-4759-A795-D33EDAF4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234311-F748-45E9-ADC7-DD13AAA2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204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CA6896-33A2-4001-84EC-DF03DA3F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BCB7856-7BBD-44E7-8EEF-53480F7F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8BA2FF-699A-4E58-B25D-B4FC06A05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868A-BE83-4457-BC8E-F4DA842A9202}" type="datetimeFigureOut">
              <a:rPr lang="ar-SY" smtClean="0"/>
              <a:t>02/01/1441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BA075-7F81-418C-A689-65114FD19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60C1A-072C-4EB4-86F9-2D3342242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0CD7-B378-4D66-BBA6-21F5AD379E4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2577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2C3497-356E-4FD3-96F1-6433086A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7387"/>
          </a:xfrm>
        </p:spPr>
        <p:txBody>
          <a:bodyPr>
            <a:normAutofit fontScale="90000"/>
          </a:bodyPr>
          <a:lstStyle/>
          <a:p>
            <a:r>
              <a:rPr lang="ar-SY" sz="9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المنعكساتُ الشَّوكيَّةُ</a:t>
            </a:r>
            <a:br>
              <a:rPr lang="ar-SY" dirty="0"/>
            </a:br>
            <a:r>
              <a:rPr lang="ar-SY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"المفهومُ الحديثُ"</a:t>
            </a:r>
            <a:br>
              <a:rPr lang="ar-SY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Spinal Reflexes </a:t>
            </a:r>
            <a:br>
              <a:rPr lang="en-US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“Innovated Conception”</a:t>
            </a:r>
            <a:endParaRPr lang="ar-SY" sz="4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859347-D323-4FD7-B1E8-BF64AEC14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497" y="4689566"/>
            <a:ext cx="9144000" cy="1391194"/>
          </a:xfrm>
        </p:spPr>
        <p:txBody>
          <a:bodyPr/>
          <a:lstStyle/>
          <a:p>
            <a:r>
              <a:rPr lang="ar-SY" sz="4400" b="1" dirty="0">
                <a:solidFill>
                  <a:srgbClr val="C00000"/>
                </a:solidFill>
              </a:rPr>
              <a:t>د. عمَّار ياسين منصور</a:t>
            </a:r>
            <a:br>
              <a:rPr lang="ar-SY" dirty="0"/>
            </a:br>
            <a:r>
              <a:rPr lang="en-US" b="1" dirty="0">
                <a:solidFill>
                  <a:srgbClr val="00B0F0"/>
                </a:solidFill>
                <a:latin typeface="Algerian" panose="04020705040A02060702" pitchFamily="82" charset="0"/>
              </a:rPr>
              <a:t>Ammar Yaseen MANSOUR</a:t>
            </a:r>
            <a:endParaRPr lang="ar-SY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شريحه 1">
            <a:hlinkClick r:id="" action="ppaction://media"/>
            <a:extLst>
              <a:ext uri="{FF2B5EF4-FFF2-40B4-BE49-F238E27FC236}">
                <a16:creationId xmlns:a16="http://schemas.microsoft.com/office/drawing/2014/main" id="{84BDD778-0932-4739-B361-486CF94B6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6308" y="221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7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016417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17045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022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4123047">
            <a:off x="6933554" y="303982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664146" y="2558669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2120453">
            <a:off x="6750672" y="290919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468201" y="2362724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1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842371">
            <a:off x="6424097" y="2830812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5128563" y="2271283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479936">
            <a:off x="6045270" y="2726308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749736" y="2219031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Decussation of the 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5146828">
            <a:off x="5836262" y="262180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551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5784010" y="251730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1995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5784010" y="2216851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478353" y="53352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Upper Motor Neuron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(Brain)</a:t>
            </a:r>
            <a:endParaRPr lang="ar-SY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FED364-72D1-477E-A5ED-5C60C84AD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01" y="434914"/>
            <a:ext cx="875212" cy="875212"/>
          </a:xfrm>
          <a:prstGeom prst="rect">
            <a:avLst/>
          </a:prstGeom>
        </p:spPr>
      </p:pic>
      <p:pic>
        <p:nvPicPr>
          <p:cNvPr id="3" name="شريحه18">
            <a:hlinkClick r:id="" action="ppaction://media"/>
            <a:extLst>
              <a:ext uri="{FF2B5EF4-FFF2-40B4-BE49-F238E27FC236}">
                <a16:creationId xmlns:a16="http://schemas.microsoft.com/office/drawing/2014/main" id="{9448276C-4097-4D26-A0C2-713416DE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6046" y="1965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400000">
            <a:off x="5784010" y="2216851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710555-40D6-4142-8C36-4F50C13B6220}"/>
              </a:ext>
            </a:extLst>
          </p:cNvPr>
          <p:cNvSpPr/>
          <p:nvPr/>
        </p:nvSpPr>
        <p:spPr>
          <a:xfrm>
            <a:off x="4478353" y="53352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Upper Motor Neuron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(Brain)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3402844" y="193635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8486637" y="4332513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Dorsal Root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4540E2-CFA4-45E9-9B98-0692DF771098}"/>
              </a:ext>
            </a:extLst>
          </p:cNvPr>
          <p:cNvSpPr/>
          <p:nvPr/>
        </p:nvSpPr>
        <p:spPr>
          <a:xfrm>
            <a:off x="5532552" y="2474936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44722D-5609-4052-9807-9516578F6F0F}"/>
              </a:ext>
            </a:extLst>
          </p:cNvPr>
          <p:cNvSpPr/>
          <p:nvPr/>
        </p:nvSpPr>
        <p:spPr>
          <a:xfrm>
            <a:off x="6280098" y="2731232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74D3883-58DD-42C4-9634-F4EE1CA4C561}"/>
              </a:ext>
            </a:extLst>
          </p:cNvPr>
          <p:cNvSpPr/>
          <p:nvPr/>
        </p:nvSpPr>
        <p:spPr>
          <a:xfrm>
            <a:off x="8512763" y="4731475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400000">
            <a:off x="5784010" y="238667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8955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650203">
            <a:off x="5836262" y="2465048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1AC9229-C6A2-411E-BF15-42EAF0C4DDF2}"/>
              </a:ext>
            </a:extLst>
          </p:cNvPr>
          <p:cNvSpPr/>
          <p:nvPr/>
        </p:nvSpPr>
        <p:spPr>
          <a:xfrm>
            <a:off x="3773735" y="2220119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124104">
            <a:off x="5940766" y="251730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D1CCCF8-E835-4C6D-A76F-B25A9B2E909A}"/>
              </a:ext>
            </a:extLst>
          </p:cNvPr>
          <p:cNvSpPr/>
          <p:nvPr/>
        </p:nvSpPr>
        <p:spPr>
          <a:xfrm>
            <a:off x="3875313" y="2272371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89997">
            <a:off x="6071396" y="2569552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8DA8F33-65F0-428B-B9A4-C10CC7CBEBD8}"/>
              </a:ext>
            </a:extLst>
          </p:cNvPr>
          <p:cNvSpPr/>
          <p:nvPr/>
        </p:nvSpPr>
        <p:spPr>
          <a:xfrm>
            <a:off x="4008869" y="2338594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319513">
            <a:off x="6241215" y="264793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ABB107D-A64E-4B43-A5AF-9AC57411FFA0}"/>
              </a:ext>
            </a:extLst>
          </p:cNvPr>
          <p:cNvSpPr/>
          <p:nvPr/>
        </p:nvSpPr>
        <p:spPr>
          <a:xfrm>
            <a:off x="4162697" y="2403565"/>
            <a:ext cx="210312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Decussation of Pyramids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124161">
            <a:off x="6463286" y="2765497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4291119" y="2798205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Descending Tract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463286" y="3039820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462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97971" y="3353332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3221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32657" y="3745216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102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5716331">
            <a:off x="6332657" y="4215484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8260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8934994" y="4335777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8644799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5" name="شريحه3">
            <a:hlinkClick r:id="" action="ppaction://media"/>
            <a:extLst>
              <a:ext uri="{FF2B5EF4-FFF2-40B4-BE49-F238E27FC236}">
                <a16:creationId xmlns:a16="http://schemas.microsoft.com/office/drawing/2014/main" id="{7D4898F7-8A43-46D8-9F9B-1886BC6F9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612" y="209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642958">
            <a:off x="6437161" y="465962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5370532" y="5288084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Lower Motor Neuron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1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08441">
            <a:off x="7103367" y="493394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FD467C7-0642-438C-9852-536DD41D6E01}"/>
              </a:ext>
            </a:extLst>
          </p:cNvPr>
          <p:cNvSpPr/>
          <p:nvPr/>
        </p:nvSpPr>
        <p:spPr>
          <a:xfrm>
            <a:off x="5797710" y="5210782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Efferent Impulse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4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308441">
            <a:off x="7547508" y="4933943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4623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21412733">
            <a:off x="8174529" y="4907817"/>
            <a:ext cx="290195" cy="38535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29354C8-3DF0-479D-8409-03F30FDB22BA}"/>
              </a:ext>
            </a:extLst>
          </p:cNvPr>
          <p:cNvSpPr/>
          <p:nvPr/>
        </p:nvSpPr>
        <p:spPr>
          <a:xfrm>
            <a:off x="7854384" y="4715140"/>
            <a:ext cx="290150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Ventral Root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(Spinal Nerve)</a:t>
            </a:r>
            <a:endParaRPr lang="ar-S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7F8101-FE69-4925-B1C3-E4BD8499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CC273A5-5AD3-4194-B39E-955F8E62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09" y="1791070"/>
            <a:ext cx="7137110" cy="4106935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1A3B76E-6C76-4D18-A733-25815037DB87}"/>
              </a:ext>
            </a:extLst>
          </p:cNvPr>
          <p:cNvSpPr/>
          <p:nvPr/>
        </p:nvSpPr>
        <p:spPr>
          <a:xfrm>
            <a:off x="7617823" y="5007430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Efferent Impulse</a:t>
            </a:r>
            <a:endParaRPr lang="ar-SY" sz="1400" b="1" dirty="0">
              <a:solidFill>
                <a:srgbClr val="FF000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4714976-AFFE-4F98-8AFB-9DD8BC9D6D33}"/>
              </a:ext>
            </a:extLst>
          </p:cNvPr>
          <p:cNvSpPr/>
          <p:nvPr/>
        </p:nvSpPr>
        <p:spPr>
          <a:xfrm>
            <a:off x="7732123" y="4575696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Afferent Impulse</a:t>
            </a:r>
            <a:endParaRPr lang="ar-SY" sz="1400" b="1" dirty="0">
              <a:solidFill>
                <a:srgbClr val="0070C0"/>
              </a:solidFill>
            </a:endParaRPr>
          </a:p>
        </p:txBody>
      </p:sp>
      <p:pic>
        <p:nvPicPr>
          <p:cNvPr id="3" name="شريحه34">
            <a:hlinkClick r:id="" action="ppaction://media"/>
            <a:extLst>
              <a:ext uri="{FF2B5EF4-FFF2-40B4-BE49-F238E27FC236}">
                <a16:creationId xmlns:a16="http://schemas.microsoft.com/office/drawing/2014/main" id="{D3FE5DAB-3798-445E-BCC4-F7F640C4A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5167" y="959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3BEEA-B5C0-4250-BA0C-C82D6F8C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 fontScale="90000"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br>
              <a:rPr lang="ar-SY" dirty="0">
                <a:solidFill>
                  <a:srgbClr val="0070C0"/>
                </a:solidFill>
              </a:rPr>
            </a:b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5C6D3D-88AB-407C-B75E-BD3535A6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العصبيّ، بين مفهوم قاصر وجديد حاضر</a:t>
            </a:r>
            <a:b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Conduction.. Personal View vs. International View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ar-SY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تمثيليّ لآلية النقل العصبيّ في الليف العصبيّ </a:t>
            </a:r>
            <a:r>
              <a:rPr lang="en-US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Innovated View of Neural Conduction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المستقبلات الحسيّة، عبقريّة الخلق وجمال المخلوق</a:t>
            </a:r>
            <a:b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Sensory Receptors, The Genius of Creation and the Beauty of Creature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</a:t>
            </a:r>
            <a:r>
              <a:rPr lang="en-US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Neural Conduction in the Synapses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النقل في المشابك العصبيّة (</a:t>
            </a:r>
            <a:r>
              <a:rPr lang="en-US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 Presentation</a:t>
            </a:r>
            <a:r>
              <a:rPr lang="ar-SY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عقدة رانفييه، ضابطة الإيقاع </a:t>
            </a:r>
            <a:r>
              <a:rPr lang="en-US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Node of Ranvier, The Equalizer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عرض مصوّر لدور عقدة رانفييه كضابط إيقاع في النقل العصبيّ</a:t>
            </a:r>
            <a:b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Node of Ranvier, The Equalizer (PowerPoint)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الألم أولاً  </a:t>
            </a:r>
            <a:r>
              <a:rPr lang="en-US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Pain is First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في فقه الأعصاب، الشكل.. الضرورة </a:t>
            </a:r>
            <a:r>
              <a:rPr lang="en-US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Philosophy of Form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تخطيط الأعصاب الكهربائي، بين الحقيقي والموهوم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الصدمة النخاعيّة (مفهوم جديد)   </a:t>
            </a:r>
            <a:r>
              <a:rPr lang="en-US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Shock (Innovated Conception)</a:t>
            </a:r>
            <a:br>
              <a:rPr lang="ar-SY" u="sng" dirty="0">
                <a:solidFill>
                  <a:srgbClr val="0070C0"/>
                </a:solidFill>
              </a:rPr>
            </a:br>
            <a:r>
              <a:rPr lang="en-US" u="sng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ar-SY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Spinal Injury, The Symptomatology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-</a:t>
            </a:r>
            <a: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Wallerian Degeneration, Attacks the Motor Axons of Injured Nerve and Conserves its Sensory Axons</a:t>
            </a:r>
            <a:endParaRPr lang="ar-S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CCDFFD-CFFC-41E9-AE53-48041F36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80EC6F-3146-44F9-A51E-598751ED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15000" b="1" dirty="0">
                <a:solidFill>
                  <a:srgbClr val="FF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8374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533682" y="3853163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Sensory Neuron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(Ganglion)</a:t>
            </a:r>
            <a:endParaRPr lang="ar-SY" sz="1400" b="1" dirty="0">
              <a:solidFill>
                <a:srgbClr val="00206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8422728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23775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0800000">
            <a:off x="7704269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0437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197099" y="3840338"/>
            <a:ext cx="147828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Interneuron</a:t>
            </a:r>
            <a:endParaRPr lang="ar-SY" sz="1400" b="1" dirty="0">
              <a:solidFill>
                <a:srgbClr val="7030A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1124673">
            <a:off x="7482198" y="4489810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56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5061968">
            <a:off x="7077247" y="4137111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9514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682630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836663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249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CFEE2AC-DEDB-4918-8B9B-5A86D8AF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1" y="945000"/>
            <a:ext cx="5097598" cy="4968000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B7425ED-B96C-4EAF-A18E-B15B9AAB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89BB8E9-9085-426F-8350-EF61D2915F85}"/>
              </a:ext>
            </a:extLst>
          </p:cNvPr>
          <p:cNvSpPr/>
          <p:nvPr/>
        </p:nvSpPr>
        <p:spPr>
          <a:xfrm>
            <a:off x="7297455" y="3429000"/>
            <a:ext cx="2108110" cy="69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Ascending Sensory Tract</a:t>
            </a:r>
            <a:endParaRPr lang="ar-SY" sz="1400" b="1" dirty="0">
              <a:solidFill>
                <a:srgbClr val="0070C0"/>
              </a:solidFill>
            </a:endParaRP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1AC69912-80FA-4404-BD3E-6B44AE7DCFF3}"/>
              </a:ext>
            </a:extLst>
          </p:cNvPr>
          <p:cNvSpPr/>
          <p:nvPr/>
        </p:nvSpPr>
        <p:spPr>
          <a:xfrm rot="16200000">
            <a:off x="6959680" y="3536214"/>
            <a:ext cx="290195" cy="38535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2708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107</Words>
  <Application>Microsoft Office PowerPoint</Application>
  <PresentationFormat>شاشة عريضة</PresentationFormat>
  <Paragraphs>32</Paragraphs>
  <Slides>36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2" baseType="lpstr">
      <vt:lpstr>Algerian</vt:lpstr>
      <vt:lpstr>Arabic Typesetting</vt:lpstr>
      <vt:lpstr>Arial</vt:lpstr>
      <vt:lpstr>Calibri</vt:lpstr>
      <vt:lpstr>Calibri Light</vt:lpstr>
      <vt:lpstr>نسق Office</vt:lpstr>
      <vt:lpstr>المنعكساتُ الشَّوكيَّةُ "المفهومُ الحديثُ" Spinal Reflexes  “Innovated Conception”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المنعكساتُ الشَّوكيَّةُ "المفهومُ الشَّخصيُّ" Spinal Reflexes  “Personal Concept”</dc:title>
  <dc:creator>DR.Ahmed Saker 2O14</dc:creator>
  <cp:lastModifiedBy>DR.Ahmed Saker 2O14</cp:lastModifiedBy>
  <cp:revision>25</cp:revision>
  <dcterms:created xsi:type="dcterms:W3CDTF">2019-08-30T08:21:22Z</dcterms:created>
  <dcterms:modified xsi:type="dcterms:W3CDTF">2019-09-01T10:19:50Z</dcterms:modified>
</cp:coreProperties>
</file>